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75" r:id="rId6"/>
    <p:sldId id="260" r:id="rId7"/>
    <p:sldId id="262" r:id="rId8"/>
    <p:sldId id="263" r:id="rId9"/>
    <p:sldId id="264" r:id="rId10"/>
    <p:sldId id="273" r:id="rId11"/>
    <p:sldId id="274" r:id="rId12"/>
  </p:sldIdLst>
  <p:sldSz cx="18288000" cy="10287000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Canva Sans Bold" charset="0"/>
      <p:regular r:id="rId18"/>
    </p:embeddedFont>
    <p:embeddedFont>
      <p:font typeface="Inter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1" d="100"/>
          <a:sy n="51" d="100"/>
        </p:scale>
        <p:origin x="-456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24.svg>
</file>

<file path=ppt/media/image3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D380B-5F59-4175-9948-F4A5F2E96F86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704DB-4B86-4395-9A2D-70C6C402F8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405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6704DB-4B86-4395-9A2D-70C6C402F8D1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2326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6704DB-4B86-4395-9A2D-70C6C402F8D1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2326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3824570" y="-4000499"/>
            <a:ext cx="10638857" cy="18288000"/>
          </a:xfrm>
          <a:custGeom>
            <a:avLst/>
            <a:gdLst/>
            <a:ahLst/>
            <a:cxnLst/>
            <a:rect l="l" t="t" r="r" b="b"/>
            <a:pathLst>
              <a:path w="10638857" h="16075933">
                <a:moveTo>
                  <a:pt x="0" y="0"/>
                </a:moveTo>
                <a:lnTo>
                  <a:pt x="10638857" y="0"/>
                </a:lnTo>
                <a:lnTo>
                  <a:pt x="10638857" y="16075932"/>
                </a:lnTo>
                <a:lnTo>
                  <a:pt x="0" y="160759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r="-51105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3962400" y="5973883"/>
            <a:ext cx="8896311" cy="652309"/>
            <a:chOff x="0" y="0"/>
            <a:chExt cx="1543192" cy="17180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43192" cy="171801"/>
            </a:xfrm>
            <a:custGeom>
              <a:avLst/>
              <a:gdLst/>
              <a:ahLst/>
              <a:cxnLst/>
              <a:rect l="l" t="t" r="r" b="b"/>
              <a:pathLst>
                <a:path w="1543192" h="171801">
                  <a:moveTo>
                    <a:pt x="85901" y="0"/>
                  </a:moveTo>
                  <a:lnTo>
                    <a:pt x="1457291" y="0"/>
                  </a:lnTo>
                  <a:cubicBezTo>
                    <a:pt x="1480073" y="0"/>
                    <a:pt x="1501922" y="9050"/>
                    <a:pt x="1518032" y="25160"/>
                  </a:cubicBezTo>
                  <a:cubicBezTo>
                    <a:pt x="1534141" y="41269"/>
                    <a:pt x="1543192" y="63118"/>
                    <a:pt x="1543192" y="85901"/>
                  </a:cubicBezTo>
                  <a:lnTo>
                    <a:pt x="1543192" y="85901"/>
                  </a:lnTo>
                  <a:cubicBezTo>
                    <a:pt x="1543192" y="108683"/>
                    <a:pt x="1534141" y="130532"/>
                    <a:pt x="1518032" y="146642"/>
                  </a:cubicBezTo>
                  <a:cubicBezTo>
                    <a:pt x="1501922" y="162751"/>
                    <a:pt x="1480073" y="171801"/>
                    <a:pt x="1457291" y="171801"/>
                  </a:cubicBezTo>
                  <a:lnTo>
                    <a:pt x="85901" y="171801"/>
                  </a:lnTo>
                  <a:cubicBezTo>
                    <a:pt x="63118" y="171801"/>
                    <a:pt x="41269" y="162751"/>
                    <a:pt x="25160" y="146642"/>
                  </a:cubicBezTo>
                  <a:cubicBezTo>
                    <a:pt x="9050" y="130532"/>
                    <a:pt x="0" y="108683"/>
                    <a:pt x="0" y="85901"/>
                  </a:cubicBezTo>
                  <a:lnTo>
                    <a:pt x="0" y="85901"/>
                  </a:lnTo>
                  <a:cubicBezTo>
                    <a:pt x="0" y="63118"/>
                    <a:pt x="9050" y="41269"/>
                    <a:pt x="25160" y="25160"/>
                  </a:cubicBezTo>
                  <a:cubicBezTo>
                    <a:pt x="41269" y="9050"/>
                    <a:pt x="63118" y="0"/>
                    <a:pt x="85901" y="0"/>
                  </a:cubicBezTo>
                  <a:close/>
                </a:path>
              </a:pathLst>
            </a:custGeom>
            <a:solidFill>
              <a:srgbClr val="DBFF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43192" cy="2099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8704761" y="3679858"/>
            <a:ext cx="878478" cy="0"/>
          </a:xfrm>
          <a:prstGeom prst="line">
            <a:avLst/>
          </a:prstGeom>
          <a:ln w="7620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3962400" y="3136758"/>
            <a:ext cx="8896311" cy="2514868"/>
            <a:chOff x="0" y="0"/>
            <a:chExt cx="7089264" cy="2032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089264" cy="1930400"/>
            </a:xfrm>
            <a:custGeom>
              <a:avLst/>
              <a:gdLst/>
              <a:ahLst/>
              <a:cxnLst/>
              <a:rect l="l" t="t" r="r" b="b"/>
              <a:pathLst>
                <a:path w="7089264" h="1930400">
                  <a:moveTo>
                    <a:pt x="0" y="0"/>
                  </a:moveTo>
                  <a:lnTo>
                    <a:pt x="7089264" y="0"/>
                  </a:lnTo>
                  <a:lnTo>
                    <a:pt x="7089264" y="1930400"/>
                  </a:lnTo>
                  <a:lnTo>
                    <a:pt x="0" y="1930400"/>
                  </a:lnTo>
                  <a:close/>
                </a:path>
              </a:pathLst>
            </a:custGeom>
            <a:solidFill>
              <a:srgbClr val="FDF9B4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7089264" cy="2032000"/>
            </a:xfrm>
            <a:custGeom>
              <a:avLst/>
              <a:gdLst/>
              <a:ahLst/>
              <a:cxnLst/>
              <a:rect l="l" t="t" r="r" b="b"/>
              <a:pathLst>
                <a:path w="7089264" h="2032000">
                  <a:moveTo>
                    <a:pt x="0" y="1930400"/>
                  </a:moveTo>
                  <a:lnTo>
                    <a:pt x="7089264" y="1930400"/>
                  </a:lnTo>
                  <a:lnTo>
                    <a:pt x="6962264" y="2032000"/>
                  </a:lnTo>
                  <a:cubicBezTo>
                    <a:pt x="6962264" y="2032000"/>
                    <a:pt x="5971664" y="1955800"/>
                    <a:pt x="5870064" y="1955800"/>
                  </a:cubicBezTo>
                  <a:lnTo>
                    <a:pt x="1219200" y="1955800"/>
                  </a:lnTo>
                  <a:cubicBezTo>
                    <a:pt x="1117600" y="1955800"/>
                    <a:pt x="127000" y="2032000"/>
                    <a:pt x="127000" y="2032000"/>
                  </a:cubicBezTo>
                  <a:lnTo>
                    <a:pt x="0" y="1930400"/>
                  </a:lnTo>
                  <a:lnTo>
                    <a:pt x="0" y="0"/>
                  </a:lnTo>
                  <a:lnTo>
                    <a:pt x="7089264" y="0"/>
                  </a:lnTo>
                  <a:lnTo>
                    <a:pt x="7089264" y="1930400"/>
                  </a:lnTo>
                  <a:lnTo>
                    <a:pt x="12700" y="1930400"/>
                  </a:lnTo>
                  <a:lnTo>
                    <a:pt x="12700" y="1917700"/>
                  </a:lnTo>
                  <a:lnTo>
                    <a:pt x="7076564" y="1917700"/>
                  </a:lnTo>
                  <a:lnTo>
                    <a:pt x="7076564" y="12700"/>
                  </a:lnTo>
                  <a:lnTo>
                    <a:pt x="12700" y="12700"/>
                  </a:lnTo>
                  <a:lnTo>
                    <a:pt x="12700" y="1930400"/>
                  </a:lnTo>
                </a:path>
              </a:pathLst>
            </a:custGeom>
            <a:solidFill>
              <a:srgbClr val="394C60">
                <a:alpha val="784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7089264" cy="1549400"/>
            </a:xfrm>
            <a:prstGeom prst="rect">
              <a:avLst/>
            </a:prstGeom>
          </p:spPr>
          <p:txBody>
            <a:bodyPr lIns="335316" tIns="335316" rIns="335316" bIns="335316" rtlCol="0" anchor="t"/>
            <a:lstStyle/>
            <a:p>
              <a:pPr algn="l">
                <a:lnSpc>
                  <a:spcPts val="5318"/>
                </a:lnSpc>
              </a:pPr>
              <a:r>
                <a:rPr lang="en-US" sz="3798" b="1" dirty="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SMART CITY TRANSPORT SYSTEM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267201" y="6106474"/>
            <a:ext cx="7772400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76"/>
              </a:lnSpc>
              <a:spcBef>
                <a:spcPct val="0"/>
              </a:spcBef>
            </a:pPr>
            <a:r>
              <a:rPr lang="en-US" sz="24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DATA-DRIVEN </a:t>
            </a:r>
            <a:r>
              <a:rPr lang="en-US" sz="2412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INSIGHTS  USING  </a:t>
            </a:r>
            <a:r>
              <a:rPr lang="en-US" sz="2412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SQL</a:t>
            </a:r>
            <a:endParaRPr lang="en-US" sz="2412" b="1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3782769" y="981075"/>
            <a:ext cx="2652619" cy="838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6"/>
              </a:lnSpc>
              <a:spcBef>
                <a:spcPct val="0"/>
              </a:spcBef>
            </a:pPr>
            <a:r>
              <a:rPr lang="en-US" sz="246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STUDENT ID  7209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10199" y="4568899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BY SANGITA JITENDRA GUPTA</a:t>
            </a:r>
            <a:endParaRPr lang="en-IN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5562600" y="4901115"/>
            <a:ext cx="373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FROM IVY  PROFESSIONAL SCHOOL</a:t>
            </a:r>
            <a:endParaRPr lang="en-I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467600" y="407933"/>
            <a:ext cx="8830017" cy="2812876"/>
          </a:xfrm>
          <a:custGeom>
            <a:avLst/>
            <a:gdLst/>
            <a:ahLst/>
            <a:cxnLst/>
            <a:rect l="l" t="t" r="r" b="b"/>
            <a:pathLst>
              <a:path w="6216878" h="2160025">
                <a:moveTo>
                  <a:pt x="0" y="0"/>
                </a:moveTo>
                <a:lnTo>
                  <a:pt x="6216878" y="0"/>
                </a:lnTo>
                <a:lnTo>
                  <a:pt x="6216878" y="2160025"/>
                </a:lnTo>
                <a:lnTo>
                  <a:pt x="0" y="2160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62143" y="2943008"/>
            <a:ext cx="5522681" cy="2048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8"/>
              </a:lnSpc>
            </a:pPr>
            <a:r>
              <a:rPr lang="en-US" sz="7700" b="1">
                <a:solidFill>
                  <a:srgbClr val="1220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Conclusion</a:t>
            </a:r>
          </a:p>
          <a:p>
            <a:pPr algn="l">
              <a:lnSpc>
                <a:spcPts val="8008"/>
              </a:lnSpc>
            </a:pPr>
            <a:endParaRPr lang="en-US" sz="7700" b="1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8996944" y="3543300"/>
            <a:ext cx="8602085" cy="2678837"/>
          </a:xfrm>
          <a:custGeom>
            <a:avLst/>
            <a:gdLst/>
            <a:ahLst/>
            <a:cxnLst/>
            <a:rect l="l" t="t" r="r" b="b"/>
            <a:pathLst>
              <a:path w="6216878" h="2160025">
                <a:moveTo>
                  <a:pt x="0" y="0"/>
                </a:moveTo>
                <a:lnTo>
                  <a:pt x="6216878" y="0"/>
                </a:lnTo>
                <a:lnTo>
                  <a:pt x="6216878" y="2160025"/>
                </a:lnTo>
                <a:lnTo>
                  <a:pt x="0" y="2160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814503" y="6591299"/>
            <a:ext cx="7011392" cy="2667000"/>
          </a:xfrm>
          <a:custGeom>
            <a:avLst/>
            <a:gdLst/>
            <a:ahLst/>
            <a:cxnLst/>
            <a:rect l="l" t="t" r="r" b="b"/>
            <a:pathLst>
              <a:path w="6216878" h="2160025">
                <a:moveTo>
                  <a:pt x="0" y="0"/>
                </a:moveTo>
                <a:lnTo>
                  <a:pt x="6216878" y="0"/>
                </a:lnTo>
                <a:lnTo>
                  <a:pt x="6216878" y="2160025"/>
                </a:lnTo>
                <a:lnTo>
                  <a:pt x="0" y="21600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847628">
            <a:off x="273086" y="3249477"/>
            <a:ext cx="14657345" cy="6754411"/>
          </a:xfrm>
          <a:custGeom>
            <a:avLst/>
            <a:gdLst/>
            <a:ahLst/>
            <a:cxnLst/>
            <a:rect l="l" t="t" r="r" b="b"/>
            <a:pathLst>
              <a:path w="13661815" h="6130050">
                <a:moveTo>
                  <a:pt x="0" y="0"/>
                </a:moveTo>
                <a:lnTo>
                  <a:pt x="13661815" y="0"/>
                </a:lnTo>
                <a:lnTo>
                  <a:pt x="13661815" y="6130050"/>
                </a:lnTo>
                <a:lnTo>
                  <a:pt x="0" y="61300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81292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519858" y="1562875"/>
            <a:ext cx="826771" cy="502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5"/>
              </a:lnSpc>
            </a:pPr>
            <a:r>
              <a:rPr lang="en-US" sz="4165" b="1" dirty="0">
                <a:solidFill>
                  <a:srgbClr val="2B485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335006" y="1333500"/>
            <a:ext cx="5233512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 dirty="0">
                <a:solidFill>
                  <a:schemeClr val="bg1"/>
                </a:solidFill>
              </a:rPr>
              <a:t>✅ Identified busiest route and key age demographics</a:t>
            </a:r>
            <a:endParaRPr lang="en-US" sz="2799" dirty="0">
              <a:solidFill>
                <a:schemeClr val="bg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021402" y="4742547"/>
            <a:ext cx="826771" cy="502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5"/>
              </a:lnSpc>
            </a:pPr>
            <a:r>
              <a:rPr lang="en-US" sz="4165" b="1">
                <a:solidFill>
                  <a:srgbClr val="2B485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882608" y="4457701"/>
            <a:ext cx="5376691" cy="1323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💰 Analyzed fare revenue and cost-efficiency per route</a:t>
            </a:r>
          </a:p>
          <a:p>
            <a:pPr algn="l">
              <a:lnSpc>
                <a:spcPts val="3565"/>
              </a:lnSpc>
            </a:pPr>
            <a:endParaRPr lang="en-US" sz="2777" dirty="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683609" y="7654311"/>
            <a:ext cx="826771" cy="502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5"/>
              </a:lnSpc>
            </a:pPr>
            <a:r>
              <a:rPr lang="en-US" sz="4165" b="1" dirty="0">
                <a:solidFill>
                  <a:srgbClr val="2B485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297986" y="7475958"/>
            <a:ext cx="4047677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dirty="0" smtClean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•</a:t>
            </a:r>
            <a:r>
              <a:rPr lang="en-US" sz="2800" dirty="0">
                <a:solidFill>
                  <a:schemeClr val="bg1"/>
                </a:solidFill>
              </a:rPr>
              <a:t>Applied advanced SQL for deep data exploration</a:t>
            </a:r>
            <a:endParaRPr lang="en-US" sz="2499" dirty="0">
              <a:solidFill>
                <a:schemeClr val="bg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6919570" y="8918570"/>
            <a:ext cx="679459" cy="679459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142875"/>
              <a:ext cx="660400" cy="5937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9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68477" y="5277228"/>
            <a:ext cx="7065506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3"/>
              </a:lnSpc>
              <a:spcBef>
                <a:spcPct val="0"/>
              </a:spcBef>
            </a:pPr>
            <a:r>
              <a:rPr lang="en-US" sz="228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THIS </a:t>
            </a:r>
            <a:r>
              <a:rPr lang="en-US" sz="2287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PROJECT  </a:t>
            </a:r>
            <a:r>
              <a:rPr lang="en-US" sz="228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DEMONSTRATES </a:t>
            </a:r>
            <a:r>
              <a:rPr lang="en-US" sz="2287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HOW </a:t>
            </a:r>
            <a:r>
              <a:rPr lang="en-US" sz="228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SQL CAN </a:t>
            </a:r>
            <a:r>
              <a:rPr lang="en-US" sz="2287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TRANSFORM  </a:t>
            </a:r>
            <a:r>
              <a:rPr lang="en-US" sz="228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RAW </a:t>
            </a:r>
            <a:r>
              <a:rPr lang="en-US" sz="2287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DATA  INTO  ACTIONABLE </a:t>
            </a:r>
            <a:r>
              <a:rPr lang="en-US" sz="228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INSIGHTS</a:t>
            </a:r>
            <a:r>
              <a:rPr lang="en-US" sz="2287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,  </a:t>
            </a:r>
            <a:r>
              <a:rPr lang="en-US" sz="228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HELPING </a:t>
            </a:r>
            <a:r>
              <a:rPr lang="en-US" sz="2287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BUSINESSES </a:t>
            </a:r>
            <a:r>
              <a:rPr lang="en-US" sz="228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718538" y="-2894466"/>
            <a:ext cx="10638857" cy="16075933"/>
          </a:xfrm>
          <a:custGeom>
            <a:avLst/>
            <a:gdLst/>
            <a:ahLst/>
            <a:cxnLst/>
            <a:rect l="l" t="t" r="r" b="b"/>
            <a:pathLst>
              <a:path w="10638857" h="16075933">
                <a:moveTo>
                  <a:pt x="0" y="0"/>
                </a:moveTo>
                <a:lnTo>
                  <a:pt x="10638857" y="0"/>
                </a:lnTo>
                <a:lnTo>
                  <a:pt x="10638857" y="16075932"/>
                </a:lnTo>
                <a:lnTo>
                  <a:pt x="0" y="160759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r="-51105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8896995" y="1855164"/>
            <a:ext cx="7178938" cy="2815077"/>
            <a:chOff x="0" y="0"/>
            <a:chExt cx="1890749" cy="7414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90749" cy="741420"/>
            </a:xfrm>
            <a:custGeom>
              <a:avLst/>
              <a:gdLst/>
              <a:ahLst/>
              <a:cxnLst/>
              <a:rect l="l" t="t" r="r" b="b"/>
              <a:pathLst>
                <a:path w="1890749" h="741420">
                  <a:moveTo>
                    <a:pt x="107842" y="0"/>
                  </a:moveTo>
                  <a:lnTo>
                    <a:pt x="1782907" y="0"/>
                  </a:lnTo>
                  <a:cubicBezTo>
                    <a:pt x="1842467" y="0"/>
                    <a:pt x="1890749" y="48283"/>
                    <a:pt x="1890749" y="107842"/>
                  </a:cubicBezTo>
                  <a:lnTo>
                    <a:pt x="1890749" y="633577"/>
                  </a:lnTo>
                  <a:cubicBezTo>
                    <a:pt x="1890749" y="693137"/>
                    <a:pt x="1842467" y="741420"/>
                    <a:pt x="1782907" y="741420"/>
                  </a:cubicBezTo>
                  <a:lnTo>
                    <a:pt x="107842" y="741420"/>
                  </a:lnTo>
                  <a:cubicBezTo>
                    <a:pt x="79241" y="741420"/>
                    <a:pt x="51811" y="730058"/>
                    <a:pt x="31586" y="709833"/>
                  </a:cubicBezTo>
                  <a:cubicBezTo>
                    <a:pt x="11362" y="689609"/>
                    <a:pt x="0" y="662179"/>
                    <a:pt x="0" y="633577"/>
                  </a:cubicBezTo>
                  <a:lnTo>
                    <a:pt x="0" y="107842"/>
                  </a:lnTo>
                  <a:cubicBezTo>
                    <a:pt x="0" y="79241"/>
                    <a:pt x="11362" y="51811"/>
                    <a:pt x="31586" y="31586"/>
                  </a:cubicBezTo>
                  <a:cubicBezTo>
                    <a:pt x="51811" y="11362"/>
                    <a:pt x="79241" y="0"/>
                    <a:pt x="107842" y="0"/>
                  </a:cubicBezTo>
                  <a:close/>
                </a:path>
              </a:pathLst>
            </a:custGeom>
            <a:solidFill>
              <a:srgbClr val="DBFF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23825"/>
              <a:ext cx="1890749" cy="865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9239"/>
                </a:lnSpc>
                <a:spcBef>
                  <a:spcPct val="0"/>
                </a:spcBef>
              </a:pPr>
              <a:r>
                <a:rPr lang="en-US" sz="6599" b="1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THANK YOU SO MUCH!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95939" y="1745604"/>
            <a:ext cx="7839724" cy="1278936"/>
            <a:chOff x="0" y="0"/>
            <a:chExt cx="1717626" cy="2802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17626" cy="280205"/>
            </a:xfrm>
            <a:custGeom>
              <a:avLst/>
              <a:gdLst/>
              <a:ahLst/>
              <a:cxnLst/>
              <a:rect l="l" t="t" r="r" b="b"/>
              <a:pathLst>
                <a:path w="1717626" h="280205">
                  <a:moveTo>
                    <a:pt x="0" y="0"/>
                  </a:moveTo>
                  <a:lnTo>
                    <a:pt x="1717626" y="0"/>
                  </a:lnTo>
                  <a:lnTo>
                    <a:pt x="1717626" y="280205"/>
                  </a:lnTo>
                  <a:lnTo>
                    <a:pt x="0" y="280205"/>
                  </a:lnTo>
                  <a:close/>
                </a:path>
              </a:pathLst>
            </a:custGeom>
            <a:solidFill>
              <a:srgbClr val="DBFF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04775"/>
              <a:ext cx="1717626" cy="175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7"/>
                </a:lnSpc>
              </a:pPr>
              <a:r>
                <a:rPr lang="en-US" sz="3417" b="1">
                  <a:solidFill>
                    <a:srgbClr val="4F669D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PROJECT OVERVIEW &amp; OBJECTIVE</a:t>
              </a:r>
            </a:p>
          </p:txBody>
        </p:sp>
      </p:grpSp>
      <p:sp>
        <p:nvSpPr>
          <p:cNvPr id="5" name="Freeform 5"/>
          <p:cNvSpPr/>
          <p:nvPr/>
        </p:nvSpPr>
        <p:spPr>
          <a:xfrm rot="5400000">
            <a:off x="-2391718" y="2325043"/>
            <a:ext cx="10287000" cy="5636914"/>
          </a:xfrm>
          <a:custGeom>
            <a:avLst/>
            <a:gdLst/>
            <a:ahLst/>
            <a:cxnLst/>
            <a:rect l="l" t="t" r="r" b="b"/>
            <a:pathLst>
              <a:path w="10287000" h="5636914">
                <a:moveTo>
                  <a:pt x="0" y="0"/>
                </a:moveTo>
                <a:lnTo>
                  <a:pt x="10287000" y="0"/>
                </a:lnTo>
                <a:lnTo>
                  <a:pt x="10287000" y="5636914"/>
                </a:lnTo>
                <a:lnTo>
                  <a:pt x="0" y="56369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824" r="-52629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716240" y="2138401"/>
            <a:ext cx="6678468" cy="6010198"/>
            <a:chOff x="0" y="0"/>
            <a:chExt cx="903175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3175" cy="812800"/>
            </a:xfrm>
            <a:custGeom>
              <a:avLst/>
              <a:gdLst/>
              <a:ahLst/>
              <a:cxnLst/>
              <a:rect l="l" t="t" r="r" b="b"/>
              <a:pathLst>
                <a:path w="903175" h="812800">
                  <a:moveTo>
                    <a:pt x="40573" y="0"/>
                  </a:moveTo>
                  <a:lnTo>
                    <a:pt x="862601" y="0"/>
                  </a:lnTo>
                  <a:cubicBezTo>
                    <a:pt x="885009" y="0"/>
                    <a:pt x="903175" y="18165"/>
                    <a:pt x="903175" y="40573"/>
                  </a:cubicBezTo>
                  <a:lnTo>
                    <a:pt x="903175" y="772227"/>
                  </a:lnTo>
                  <a:cubicBezTo>
                    <a:pt x="903175" y="794635"/>
                    <a:pt x="885009" y="812800"/>
                    <a:pt x="862601" y="812800"/>
                  </a:cubicBezTo>
                  <a:lnTo>
                    <a:pt x="40573" y="812800"/>
                  </a:lnTo>
                  <a:cubicBezTo>
                    <a:pt x="18165" y="812800"/>
                    <a:pt x="0" y="794635"/>
                    <a:pt x="0" y="772227"/>
                  </a:cubicBezTo>
                  <a:lnTo>
                    <a:pt x="0" y="40573"/>
                  </a:lnTo>
                  <a:cubicBezTo>
                    <a:pt x="0" y="18165"/>
                    <a:pt x="18165" y="0"/>
                    <a:pt x="405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AutoShape 8"/>
          <p:cNvSpPr/>
          <p:nvPr/>
        </p:nvSpPr>
        <p:spPr>
          <a:xfrm>
            <a:off x="14426531" y="4577320"/>
            <a:ext cx="1008551" cy="0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Group 12"/>
          <p:cNvGrpSpPr/>
          <p:nvPr/>
        </p:nvGrpSpPr>
        <p:grpSpPr>
          <a:xfrm>
            <a:off x="16870844" y="8918036"/>
            <a:ext cx="340264" cy="34026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142875"/>
              <a:ext cx="660400" cy="5937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9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716240" y="1745604"/>
            <a:ext cx="6678468" cy="6402994"/>
          </a:xfrm>
          <a:custGeom>
            <a:avLst/>
            <a:gdLst/>
            <a:ahLst/>
            <a:cxnLst/>
            <a:rect l="l" t="t" r="r" b="b"/>
            <a:pathLst>
              <a:path w="6678468" h="6402994">
                <a:moveTo>
                  <a:pt x="0" y="0"/>
                </a:moveTo>
                <a:lnTo>
                  <a:pt x="6678468" y="0"/>
                </a:lnTo>
                <a:lnTo>
                  <a:pt x="6678468" y="6402995"/>
                </a:lnTo>
                <a:lnTo>
                  <a:pt x="0" y="64029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534" r="-73320" b="-16984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8913153" y="3771386"/>
            <a:ext cx="7956567" cy="4706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484" b="1" dirty="0">
                <a:solidFill>
                  <a:srgbClr val="1220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•• </a:t>
            </a:r>
            <a:r>
              <a:rPr lang="en-US" sz="2800" dirty="0"/>
              <a:t>Identify the </a:t>
            </a:r>
            <a:r>
              <a:rPr lang="en-US" sz="2800" b="1" dirty="0"/>
              <a:t>most gathered route</a:t>
            </a:r>
            <a:r>
              <a:rPr lang="en-US" sz="2800" dirty="0"/>
              <a:t> based on trip count</a:t>
            </a:r>
          </a:p>
          <a:p>
            <a:r>
              <a:rPr lang="en-US" sz="2800" b="1" dirty="0" smtClean="0"/>
              <a:t>..  </a:t>
            </a:r>
            <a:r>
              <a:rPr lang="en-US" sz="2800" dirty="0" smtClean="0"/>
              <a:t>Analyze </a:t>
            </a:r>
            <a:r>
              <a:rPr lang="en-US" sz="2800" b="1" dirty="0"/>
              <a:t>passenger age profile</a:t>
            </a:r>
            <a:r>
              <a:rPr lang="en-US" sz="2800" dirty="0"/>
              <a:t> for that route</a:t>
            </a:r>
          </a:p>
          <a:p>
            <a:r>
              <a:rPr lang="en-US" sz="2800" b="1" dirty="0" smtClean="0"/>
              <a:t>..  </a:t>
            </a:r>
            <a:r>
              <a:rPr lang="en-US" sz="2800" dirty="0" smtClean="0"/>
              <a:t>Determine </a:t>
            </a:r>
            <a:r>
              <a:rPr lang="en-US" sz="2800" b="1" dirty="0"/>
              <a:t>route with highest total fare collected</a:t>
            </a:r>
            <a:endParaRPr lang="en-US" sz="2800" dirty="0"/>
          </a:p>
          <a:p>
            <a:r>
              <a:rPr lang="en-US" sz="2800" b="1" dirty="0" smtClean="0"/>
              <a:t>..  </a:t>
            </a:r>
            <a:r>
              <a:rPr lang="en-US" sz="2800" dirty="0" smtClean="0"/>
              <a:t>Compare </a:t>
            </a:r>
            <a:r>
              <a:rPr lang="en-US" sz="2800" b="1" dirty="0"/>
              <a:t>fare/km</a:t>
            </a:r>
            <a:r>
              <a:rPr lang="en-US" sz="2800" dirty="0"/>
              <a:t> to highlight cheapest &amp; premium routes</a:t>
            </a:r>
          </a:p>
          <a:p>
            <a:r>
              <a:rPr lang="en-US" sz="2800" b="1" dirty="0" smtClean="0"/>
              <a:t>..  </a:t>
            </a:r>
            <a:r>
              <a:rPr lang="en-US" sz="2800" dirty="0" smtClean="0"/>
              <a:t>Use </a:t>
            </a:r>
            <a:r>
              <a:rPr lang="en-US" sz="2800" b="1" dirty="0"/>
              <a:t>CTEs, Ranking, and Window Functions</a:t>
            </a:r>
            <a:r>
              <a:rPr lang="en-US" sz="2800" dirty="0"/>
              <a:t> for clean analysis</a:t>
            </a:r>
          </a:p>
          <a:p>
            <a:r>
              <a:rPr lang="en-US" sz="2800" b="1" dirty="0" smtClean="0"/>
              <a:t>..  </a:t>
            </a:r>
            <a:r>
              <a:rPr lang="en-US" sz="2800" dirty="0" smtClean="0"/>
              <a:t>Deliver </a:t>
            </a:r>
            <a:r>
              <a:rPr lang="en-US" sz="2800" dirty="0"/>
              <a:t>insights for </a:t>
            </a:r>
            <a:r>
              <a:rPr lang="en-US" sz="2800" b="1" dirty="0"/>
              <a:t>transport optimization &amp; revenue strategy</a:t>
            </a:r>
            <a:endParaRPr lang="en-US" sz="2800" dirty="0"/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algn="l">
              <a:lnSpc>
                <a:spcPts val="63"/>
              </a:lnSpc>
            </a:pPr>
            <a:endParaRPr lang="en-US" sz="2484" b="1" dirty="0">
              <a:solidFill>
                <a:srgbClr val="122029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3127" y="3390900"/>
            <a:ext cx="18647735" cy="8092440"/>
          </a:xfrm>
          <a:custGeom>
            <a:avLst/>
            <a:gdLst/>
            <a:ahLst/>
            <a:cxnLst/>
            <a:rect l="l" t="t" r="r" b="b"/>
            <a:pathLst>
              <a:path w="18288000" h="4853940">
                <a:moveTo>
                  <a:pt x="0" y="0"/>
                </a:moveTo>
                <a:lnTo>
                  <a:pt x="18288000" y="0"/>
                </a:lnTo>
                <a:lnTo>
                  <a:pt x="18288000" y="4853940"/>
                </a:lnTo>
                <a:lnTo>
                  <a:pt x="0" y="4853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212370" y="2033326"/>
            <a:ext cx="454859" cy="45485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142875"/>
              <a:ext cx="660400" cy="5937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9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09600" y="681225"/>
            <a:ext cx="7086600" cy="113877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WITH 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SeasonalTrips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AS </a:t>
            </a:r>
            <a:r>
              <a:rPr lang="en-US" sz="1600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(</a:t>
            </a:r>
          </a:p>
          <a:p>
            <a:pPr>
              <a:lnSpc>
                <a:spcPts val="3667"/>
              </a:lnSpc>
            </a:pPr>
            <a:r>
              <a:rPr lang="en-US" sz="1600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  </a:t>
            </a:r>
            <a:r>
              <a:rPr lang="en-US" sz="1600" b="1" dirty="0" err="1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1600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1600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CASE </a:t>
            </a:r>
            <a:endParaRPr lang="en-US" sz="16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WHEN MONTH(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trip_date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 IN (12, 1, 2) THEN 'Winter'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WHEN MONTH(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trip_date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 IN (3, 4, 5) THEN 'Summer'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WHEN MONTH(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trip_date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 IN (6, 7, 8) THEN 'Monsoon'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WHEN MONTH(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trip_date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 IN (9, 10, 11) THEN 'Autumn'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END AS season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FROM Trips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),</a:t>
            </a:r>
          </a:p>
          <a:p>
            <a:pPr>
              <a:lnSpc>
                <a:spcPts val="3667"/>
              </a:lnSpc>
            </a:pP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RankedRoutes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AS (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SELECT 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season,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COUNT(*) AS 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total_trips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RANK() OVER (PARTITION BY season ORDER BY COUNT(*) DESC) AS 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season_rank</a:t>
            </a:r>
            <a:endParaRPr lang="en-US" sz="16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FROM 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SeasonalTrips</a:t>
            </a:r>
            <a:endParaRPr lang="en-US" sz="16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GROUP BY 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 season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 *</a:t>
            </a: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FROM 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RankedRoutes</a:t>
            </a:r>
            <a:endParaRPr lang="en-US" sz="16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WHERE </a:t>
            </a:r>
            <a:r>
              <a:rPr lang="en-US" sz="16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season_rank</a:t>
            </a:r>
            <a:r>
              <a:rPr lang="en-US" sz="16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= 1;</a:t>
            </a:r>
          </a:p>
          <a:p>
            <a:pPr>
              <a:lnSpc>
                <a:spcPts val="3667"/>
              </a:lnSpc>
            </a:pPr>
            <a:endParaRPr lang="en-US" sz="1600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084066" y="342900"/>
            <a:ext cx="7968093" cy="923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05"/>
              </a:lnSpc>
              <a:spcBef>
                <a:spcPct val="0"/>
              </a:spcBef>
            </a:pPr>
            <a:r>
              <a:rPr lang="en-US" sz="3075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SAMPLE   QUESTIONS</a:t>
            </a:r>
            <a:r>
              <a:rPr lang="en-US" sz="3075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3075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&amp; SOLUTIONS</a:t>
            </a:r>
          </a:p>
          <a:p>
            <a:pPr algn="ctr">
              <a:lnSpc>
                <a:spcPts val="3045"/>
              </a:lnSpc>
              <a:spcBef>
                <a:spcPct val="0"/>
              </a:spcBef>
            </a:pPr>
            <a:endParaRPr lang="en-US" sz="3075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876800" y="1754508"/>
            <a:ext cx="1826568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QUERY 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72694" y="5107551"/>
            <a:ext cx="1566642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RESULT :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724713" y="1234112"/>
            <a:ext cx="135629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1.FIND OUT THE </a:t>
            </a:r>
            <a:r>
              <a:rPr lang="en-US" sz="2400" b="1" dirty="0" smtClean="0"/>
              <a:t> SEASON WISE MOST </a:t>
            </a:r>
            <a:r>
              <a:rPr lang="en-US" sz="2400" b="1" dirty="0"/>
              <a:t>GATHERED </a:t>
            </a:r>
            <a:r>
              <a:rPr lang="en-US" sz="2400" b="1" dirty="0" smtClean="0"/>
              <a:t>ROUTE?</a:t>
            </a:r>
            <a:endParaRPr lang="en-IN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927" y="5737860"/>
            <a:ext cx="18288000" cy="4549140"/>
          </a:xfrm>
          <a:custGeom>
            <a:avLst/>
            <a:gdLst/>
            <a:ahLst/>
            <a:cxnLst/>
            <a:rect l="l" t="t" r="r" b="b"/>
            <a:pathLst>
              <a:path w="18288000" h="4549140">
                <a:moveTo>
                  <a:pt x="0" y="0"/>
                </a:moveTo>
                <a:lnTo>
                  <a:pt x="18288000" y="0"/>
                </a:lnTo>
                <a:lnTo>
                  <a:pt x="18288000" y="4549140"/>
                </a:lnTo>
                <a:lnTo>
                  <a:pt x="0" y="45491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734800" y="4914900"/>
            <a:ext cx="6789158" cy="3046417"/>
          </a:xfrm>
          <a:custGeom>
            <a:avLst/>
            <a:gdLst/>
            <a:ahLst/>
            <a:cxnLst/>
            <a:rect l="l" t="t" r="r" b="b"/>
            <a:pathLst>
              <a:path w="6789158" h="3046417">
                <a:moveTo>
                  <a:pt x="0" y="0"/>
                </a:moveTo>
                <a:lnTo>
                  <a:pt x="6789158" y="0"/>
                </a:lnTo>
                <a:lnTo>
                  <a:pt x="6789158" y="3046417"/>
                </a:lnTo>
                <a:lnTo>
                  <a:pt x="0" y="30464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759192" y="551965"/>
            <a:ext cx="7432808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04"/>
              </a:lnSpc>
              <a:spcBef>
                <a:spcPct val="0"/>
              </a:spcBef>
            </a:pPr>
            <a:r>
              <a:rPr lang="en-US" sz="2217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200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</a:t>
            </a:r>
            <a:r>
              <a:rPr lang="en-US" sz="3200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  <a:r>
              <a:rPr lang="en-IN" sz="3200" dirty="0"/>
              <a:t> </a:t>
            </a:r>
            <a:r>
              <a:rPr lang="en-IN" sz="3200" b="1" dirty="0"/>
              <a:t>Month-Wise Most Gathered Route</a:t>
            </a:r>
            <a:r>
              <a:rPr lang="en-US" sz="3200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.?</a:t>
            </a:r>
            <a:endParaRPr lang="en-US" sz="3200" b="1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410200" y="1242296"/>
            <a:ext cx="1826568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QUERY 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48134" y="4423414"/>
            <a:ext cx="1566642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RESULT :</a:t>
            </a:r>
          </a:p>
        </p:txBody>
      </p:sp>
      <p:sp>
        <p:nvSpPr>
          <p:cNvPr id="9" name="Rectangle 8"/>
          <p:cNvSpPr/>
          <p:nvPr/>
        </p:nvSpPr>
        <p:spPr>
          <a:xfrm>
            <a:off x="685800" y="741664"/>
            <a:ext cx="6858000" cy="95335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WITH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MonthlyTrips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AS (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SELECT 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DATE_FORMAT(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trip_date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 '%Y-%m') AS month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FROM Trips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),</a:t>
            </a:r>
          </a:p>
          <a:p>
            <a:pPr>
              <a:lnSpc>
                <a:spcPts val="3667"/>
              </a:lnSpc>
            </a:pP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RankedRoutes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AS (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SELECT 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month,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COUNT(*) AS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total_trips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RANK() OVER (PARTITION BY month ORDER BY COUNT(*) DESC) AS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month_rank</a:t>
            </a:r>
            <a:endParaRPr lang="en-US" sz="24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FROM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MonthlyTrips</a:t>
            </a:r>
            <a:endParaRPr lang="en-US" sz="24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GROUP BY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 month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 *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FROM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RankedRoutes</a:t>
            </a:r>
            <a:endParaRPr lang="en-US" sz="24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WHERE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month_rank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= 1;</a:t>
            </a:r>
            <a:endParaRPr lang="en-US" sz="24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927" y="5737860"/>
            <a:ext cx="18288000" cy="4549140"/>
          </a:xfrm>
          <a:custGeom>
            <a:avLst/>
            <a:gdLst/>
            <a:ahLst/>
            <a:cxnLst/>
            <a:rect l="l" t="t" r="r" b="b"/>
            <a:pathLst>
              <a:path w="18288000" h="4549140">
                <a:moveTo>
                  <a:pt x="0" y="0"/>
                </a:moveTo>
                <a:lnTo>
                  <a:pt x="18288000" y="0"/>
                </a:lnTo>
                <a:lnTo>
                  <a:pt x="18288000" y="4549140"/>
                </a:lnTo>
                <a:lnTo>
                  <a:pt x="0" y="45491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734800" y="4914900"/>
            <a:ext cx="6789158" cy="3046417"/>
          </a:xfrm>
          <a:custGeom>
            <a:avLst/>
            <a:gdLst/>
            <a:ahLst/>
            <a:cxnLst/>
            <a:rect l="l" t="t" r="r" b="b"/>
            <a:pathLst>
              <a:path w="6789158" h="3046417">
                <a:moveTo>
                  <a:pt x="0" y="0"/>
                </a:moveTo>
                <a:lnTo>
                  <a:pt x="6789158" y="0"/>
                </a:lnTo>
                <a:lnTo>
                  <a:pt x="6789158" y="3046417"/>
                </a:lnTo>
                <a:lnTo>
                  <a:pt x="0" y="30464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000941" y="606251"/>
            <a:ext cx="7791259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04"/>
              </a:lnSpc>
              <a:spcBef>
                <a:spcPct val="0"/>
              </a:spcBef>
            </a:pPr>
            <a:r>
              <a:rPr lang="en-US" sz="2217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200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3</a:t>
            </a:r>
            <a:r>
              <a:rPr lang="en-US" sz="3200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  <a:r>
              <a:rPr lang="en-IN" sz="3200" dirty="0" smtClean="0"/>
              <a:t> </a:t>
            </a:r>
            <a:r>
              <a:rPr lang="en-IN" sz="3200" b="1" dirty="0" smtClean="0"/>
              <a:t>YEAR-Wise </a:t>
            </a:r>
            <a:r>
              <a:rPr lang="en-IN" sz="3200" b="1" dirty="0"/>
              <a:t>Most Gathered Route</a:t>
            </a:r>
            <a:r>
              <a:rPr lang="en-US" sz="3200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.?</a:t>
            </a:r>
            <a:endParaRPr lang="en-US" sz="3200" b="1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410200" y="1242296"/>
            <a:ext cx="1826568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QUERY 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48134" y="4423414"/>
            <a:ext cx="1566642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RESULT :</a:t>
            </a:r>
          </a:p>
        </p:txBody>
      </p:sp>
      <p:sp>
        <p:nvSpPr>
          <p:cNvPr id="9" name="Rectangle 8"/>
          <p:cNvSpPr/>
          <p:nvPr/>
        </p:nvSpPr>
        <p:spPr>
          <a:xfrm>
            <a:off x="685800" y="805022"/>
            <a:ext cx="6172200" cy="9582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WITH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YearlyTrips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AS (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SELECT 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YEAR(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trip_date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 AS year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FROM Trips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),</a:t>
            </a:r>
          </a:p>
          <a:p>
            <a:pPr>
              <a:lnSpc>
                <a:spcPts val="3667"/>
              </a:lnSpc>
            </a:pP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RankedRoutes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AS (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SELECT 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year,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COUNT(*) AS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total_trips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RANK() OVER (PARTITION BY year ORDER BY COUNT(*) DESC) AS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year_rank</a:t>
            </a:r>
            <a:endParaRPr lang="en-US" sz="24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FROM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YearlyTrips</a:t>
            </a:r>
            <a:endParaRPr lang="en-US" sz="24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GROUP BY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 year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 *</a:t>
            </a: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FROM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RankedRoutes</a:t>
            </a:r>
            <a:endParaRPr lang="en-US" sz="24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WHERE </a:t>
            </a:r>
            <a:r>
              <a:rPr lang="en-US" sz="24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year_rank</a:t>
            </a:r>
            <a:r>
              <a:rPr lang="en-US" sz="24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= 1;</a:t>
            </a:r>
          </a:p>
        </p:txBody>
      </p:sp>
    </p:spTree>
    <p:extLst>
      <p:ext uri="{BB962C8B-B14F-4D97-AF65-F5344CB8AC3E}">
        <p14:creationId xmlns:p14="http://schemas.microsoft.com/office/powerpoint/2010/main" val="30999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443451"/>
            <a:ext cx="18288000" cy="4853940"/>
          </a:xfrm>
          <a:custGeom>
            <a:avLst/>
            <a:gdLst/>
            <a:ahLst/>
            <a:cxnLst/>
            <a:rect l="l" t="t" r="r" b="b"/>
            <a:pathLst>
              <a:path w="18288000" h="4853940">
                <a:moveTo>
                  <a:pt x="0" y="0"/>
                </a:moveTo>
                <a:lnTo>
                  <a:pt x="18288000" y="0"/>
                </a:lnTo>
                <a:lnTo>
                  <a:pt x="18288000" y="4853940"/>
                </a:lnTo>
                <a:lnTo>
                  <a:pt x="0" y="4853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212370" y="2033326"/>
            <a:ext cx="454859" cy="45485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142875"/>
              <a:ext cx="660400" cy="5937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9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144000" y="5372255"/>
            <a:ext cx="9285479" cy="3370756"/>
          </a:xfrm>
          <a:custGeom>
            <a:avLst/>
            <a:gdLst/>
            <a:ahLst/>
            <a:cxnLst/>
            <a:rect l="l" t="t" r="r" b="b"/>
            <a:pathLst>
              <a:path w="9285479" h="3370756">
                <a:moveTo>
                  <a:pt x="0" y="0"/>
                </a:moveTo>
                <a:lnTo>
                  <a:pt x="9285478" y="0"/>
                </a:lnTo>
                <a:lnTo>
                  <a:pt x="9285478" y="3370756"/>
                </a:lnTo>
                <a:lnTo>
                  <a:pt x="0" y="33707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09600" y="342900"/>
            <a:ext cx="5575829" cy="94529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 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CASE 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WHEN fare &lt; 30 THEN 'Below ₹30'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WHEN fare BETWEEN 30 AND 50 THEN '₹30–50'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WHEN fare BETWEEN 51 AND 75 THEN '₹51–75'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WHEN fare BETWEEN 76 AND 100 THEN '₹76–100'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ELSE 'Above ₹100'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END AS </a:t>
            </a:r>
            <a:r>
              <a:rPr lang="en-US" sz="28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fare_group</a:t>
            </a: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COUNT(*) AS </a:t>
            </a:r>
            <a:r>
              <a:rPr lang="en-US" sz="28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total_trips</a:t>
            </a: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ROUND(AVG(fare), 2) AS </a:t>
            </a:r>
            <a:r>
              <a:rPr lang="en-US" sz="28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avg_fare</a:t>
            </a: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ROUND(SUM(fare), 2) AS </a:t>
            </a:r>
            <a:r>
              <a:rPr lang="en-US" sz="28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total_fare</a:t>
            </a:r>
            <a:endParaRPr lang="en-US" sz="28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FROM Trips</a:t>
            </a: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GROUP BY </a:t>
            </a:r>
            <a:r>
              <a:rPr lang="en-US" sz="28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fare_group</a:t>
            </a:r>
            <a:endParaRPr lang="en-US" sz="28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667"/>
              </a:lnSpc>
            </a:pP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ORDER BY </a:t>
            </a:r>
            <a:r>
              <a:rPr lang="en-US" sz="2800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total_fare</a:t>
            </a:r>
            <a:r>
              <a:rPr lang="en-US" sz="2800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DESC;</a:t>
            </a:r>
            <a:endParaRPr lang="en-US" sz="2800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543800" y="611718"/>
            <a:ext cx="6016197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04"/>
              </a:lnSpc>
              <a:spcBef>
                <a:spcPct val="0"/>
              </a:spcBef>
            </a:pPr>
            <a:r>
              <a:rPr lang="en-US" sz="3600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4</a:t>
            </a:r>
            <a:r>
              <a:rPr lang="en-US" sz="3600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 </a:t>
            </a:r>
            <a:r>
              <a:rPr lang="en-US" sz="3600" b="1" dirty="0"/>
              <a:t>Group Trips by Fare Ranges</a:t>
            </a:r>
            <a:r>
              <a:rPr lang="en-US" sz="3600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  <a:endParaRPr lang="en-US" sz="3600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602061" y="1175682"/>
            <a:ext cx="1826568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QUERY 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51623" y="2912606"/>
            <a:ext cx="1566642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RESULT 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408815"/>
            <a:ext cx="18288000" cy="4853940"/>
          </a:xfrm>
          <a:custGeom>
            <a:avLst/>
            <a:gdLst/>
            <a:ahLst/>
            <a:cxnLst/>
            <a:rect l="l" t="t" r="r" b="b"/>
            <a:pathLst>
              <a:path w="18288000" h="4853940">
                <a:moveTo>
                  <a:pt x="0" y="0"/>
                </a:moveTo>
                <a:lnTo>
                  <a:pt x="18288000" y="0"/>
                </a:lnTo>
                <a:lnTo>
                  <a:pt x="18288000" y="4853940"/>
                </a:lnTo>
                <a:lnTo>
                  <a:pt x="0" y="4853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212370" y="2033326"/>
            <a:ext cx="454859" cy="45485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142875"/>
              <a:ext cx="660400" cy="5937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9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852145" y="5835004"/>
            <a:ext cx="4553344" cy="2837622"/>
          </a:xfrm>
          <a:custGeom>
            <a:avLst/>
            <a:gdLst/>
            <a:ahLst/>
            <a:cxnLst/>
            <a:rect l="l" t="t" r="r" b="b"/>
            <a:pathLst>
              <a:path w="4553344" h="2837622">
                <a:moveTo>
                  <a:pt x="0" y="0"/>
                </a:moveTo>
                <a:lnTo>
                  <a:pt x="4553344" y="0"/>
                </a:lnTo>
                <a:lnTo>
                  <a:pt x="4553344" y="2837621"/>
                </a:lnTo>
                <a:lnTo>
                  <a:pt x="0" y="28376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3996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116732" y="2113282"/>
            <a:ext cx="6871229" cy="359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 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route_id,SUM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(fare) AS </a:t>
            </a:r>
            <a:r>
              <a:rPr lang="en-US" sz="2726" b="1" dirty="0" err="1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total_earning</a:t>
            </a: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FROM 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Trips </a:t>
            </a: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GROUP 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BY </a:t>
            </a:r>
            <a:r>
              <a:rPr lang="en-US" sz="2726" b="1" dirty="0" err="1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ORDER 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BY 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total_earning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DESC</a:t>
            </a:r>
          </a:p>
          <a:p>
            <a:pPr>
              <a:lnSpc>
                <a:spcPts val="2835"/>
              </a:lnSpc>
            </a:pP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LIMIT 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16733" y="723900"/>
            <a:ext cx="5731867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04"/>
              </a:lnSpc>
              <a:spcBef>
                <a:spcPct val="0"/>
              </a:spcBef>
            </a:pPr>
            <a:r>
              <a:rPr lang="en-US" sz="3600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5</a:t>
            </a:r>
            <a:r>
              <a:rPr lang="en-US" sz="3600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 </a:t>
            </a:r>
            <a:r>
              <a:rPr lang="en-US" sz="3600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Highest earning route</a:t>
            </a:r>
            <a:r>
              <a:rPr lang="en-US" sz="36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116732" y="1497012"/>
            <a:ext cx="1388468" cy="474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QUERY 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141744" y="5261596"/>
            <a:ext cx="1566642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RESULT 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600700"/>
            <a:ext cx="18288000" cy="4853940"/>
          </a:xfrm>
          <a:custGeom>
            <a:avLst/>
            <a:gdLst/>
            <a:ahLst/>
            <a:cxnLst/>
            <a:rect l="l" t="t" r="r" b="b"/>
            <a:pathLst>
              <a:path w="18288000" h="4853940">
                <a:moveTo>
                  <a:pt x="0" y="0"/>
                </a:moveTo>
                <a:lnTo>
                  <a:pt x="18288000" y="0"/>
                </a:lnTo>
                <a:lnTo>
                  <a:pt x="18288000" y="4853940"/>
                </a:lnTo>
                <a:lnTo>
                  <a:pt x="0" y="4853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212370" y="2033326"/>
            <a:ext cx="454859" cy="45485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142875"/>
              <a:ext cx="660400" cy="5937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9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1125200" y="5295900"/>
            <a:ext cx="6525566" cy="3217340"/>
          </a:xfrm>
          <a:custGeom>
            <a:avLst/>
            <a:gdLst/>
            <a:ahLst/>
            <a:cxnLst/>
            <a:rect l="l" t="t" r="r" b="b"/>
            <a:pathLst>
              <a:path w="6525566" h="3217340">
                <a:moveTo>
                  <a:pt x="0" y="0"/>
                </a:moveTo>
                <a:lnTo>
                  <a:pt x="6525566" y="0"/>
                </a:lnTo>
                <a:lnTo>
                  <a:pt x="6525566" y="3217340"/>
                </a:lnTo>
                <a:lnTo>
                  <a:pt x="0" y="32173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905000" y="1613515"/>
            <a:ext cx="6185429" cy="86177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 </a:t>
            </a: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P.passenger_id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P.full_name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COUNT(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T.trip_id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 AS 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total_trips</a:t>
            </a: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</a:t>
            </a:r>
          </a:p>
          <a:p>
            <a:pPr>
              <a:lnSpc>
                <a:spcPts val="2835"/>
              </a:lnSpc>
            </a:pP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CASE </a:t>
            </a: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WHEN COUNT(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T.trip_id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 = 1 </a:t>
            </a: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THEN 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'Single </a:t>
            </a: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Purchase‘</a:t>
            </a:r>
          </a:p>
          <a:p>
            <a:pPr>
              <a:lnSpc>
                <a:spcPts val="2835"/>
              </a:lnSpc>
            </a:pP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ELSE 'Multiple </a:t>
            </a: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Purchases‘</a:t>
            </a:r>
          </a:p>
          <a:p>
            <a:pPr>
              <a:lnSpc>
                <a:spcPts val="2835"/>
              </a:lnSpc>
            </a:pP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END AS </a:t>
            </a:r>
            <a:r>
              <a:rPr lang="en-US" sz="2726" b="1" dirty="0" err="1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purchase_type</a:t>
            </a: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FROM Passengers </a:t>
            </a:r>
            <a:r>
              <a:rPr lang="en-US" sz="2726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</a:t>
            </a:r>
          </a:p>
          <a:p>
            <a:pPr>
              <a:lnSpc>
                <a:spcPts val="2835"/>
              </a:lnSpc>
            </a:pP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JOIN Trips T ON 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P.passenger_id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= </a:t>
            </a:r>
            <a:r>
              <a:rPr lang="en-US" sz="2726" b="1" dirty="0" err="1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T.passenger_id</a:t>
            </a: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GROUP BY 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P.passenger_id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 </a:t>
            </a:r>
            <a:r>
              <a:rPr lang="en-US" sz="2726" b="1" dirty="0" err="1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P.full_name</a:t>
            </a:r>
            <a:endParaRPr lang="en-US" sz="2726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2835"/>
              </a:lnSpc>
            </a:pP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ORDER BY </a:t>
            </a:r>
            <a:r>
              <a:rPr lang="en-US" sz="2726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total_trips</a:t>
            </a:r>
            <a:r>
              <a:rPr lang="en-US" sz="2726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DESC;</a:t>
            </a:r>
            <a:endParaRPr lang="en-US" sz="2726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099339" y="631157"/>
            <a:ext cx="7346199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04"/>
              </a:lnSpc>
              <a:spcBef>
                <a:spcPct val="0"/>
              </a:spcBef>
            </a:pPr>
            <a:r>
              <a:rPr lang="en-US" sz="3600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6</a:t>
            </a:r>
            <a:r>
              <a:rPr lang="en-US" sz="2217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IN" sz="3600" b="1" dirty="0"/>
              <a:t>Single vs. Multiple </a:t>
            </a:r>
            <a:r>
              <a:rPr lang="en-IN" sz="3600" b="1" dirty="0" smtClean="0"/>
              <a:t>Purchasers.</a:t>
            </a:r>
            <a:endParaRPr lang="en-US" sz="3600" b="1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795100" y="1161468"/>
            <a:ext cx="1826568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QUERY 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820400" y="3162300"/>
            <a:ext cx="1566642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RESULT 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3759" y="5433060"/>
            <a:ext cx="18288000" cy="4853940"/>
          </a:xfrm>
          <a:custGeom>
            <a:avLst/>
            <a:gdLst/>
            <a:ahLst/>
            <a:cxnLst/>
            <a:rect l="l" t="t" r="r" b="b"/>
            <a:pathLst>
              <a:path w="18288000" h="4853940">
                <a:moveTo>
                  <a:pt x="0" y="0"/>
                </a:moveTo>
                <a:lnTo>
                  <a:pt x="18288000" y="0"/>
                </a:lnTo>
                <a:lnTo>
                  <a:pt x="18288000" y="4853940"/>
                </a:lnTo>
                <a:lnTo>
                  <a:pt x="0" y="4853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212370" y="2033326"/>
            <a:ext cx="454859" cy="45485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142875"/>
              <a:ext cx="660400" cy="5937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9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363200" y="3294337"/>
            <a:ext cx="10235554" cy="3622125"/>
          </a:xfrm>
          <a:custGeom>
            <a:avLst/>
            <a:gdLst/>
            <a:ahLst/>
            <a:cxnLst/>
            <a:rect l="l" t="t" r="r" b="b"/>
            <a:pathLst>
              <a:path w="10235554" h="3622125">
                <a:moveTo>
                  <a:pt x="0" y="0"/>
                </a:moveTo>
                <a:lnTo>
                  <a:pt x="10235554" y="0"/>
                </a:lnTo>
                <a:lnTo>
                  <a:pt x="10235554" y="3622125"/>
                </a:lnTo>
                <a:lnTo>
                  <a:pt x="0" y="36221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587494" y="1999118"/>
            <a:ext cx="6751270" cy="380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06"/>
              </a:lnSpc>
            </a:pPr>
            <a:r>
              <a:rPr lang="en-US" sz="3179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     </a:t>
            </a:r>
            <a:r>
              <a:rPr lang="en-US" sz="3179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3179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    AVG(</a:t>
            </a:r>
            <a:r>
              <a:rPr lang="en-US" sz="3179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feedback_rating</a:t>
            </a:r>
            <a:r>
              <a:rPr lang="en-US" sz="3179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 AS </a:t>
            </a:r>
            <a:r>
              <a:rPr lang="en-US" sz="3179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avg_rating</a:t>
            </a:r>
            <a:r>
              <a:rPr lang="en-US" sz="3179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,    RANK() OVER (ORDER BY AVG(</a:t>
            </a:r>
            <a:r>
              <a:rPr lang="en-US" sz="3179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feedback_rating</a:t>
            </a:r>
            <a:r>
              <a:rPr lang="en-US" sz="3179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) DESC) AS </a:t>
            </a:r>
            <a:r>
              <a:rPr lang="en-US" sz="3179" b="1" dirty="0" err="1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route_rank</a:t>
            </a:r>
            <a:endParaRPr lang="en-US" sz="3179" b="1" dirty="0" smtClean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306"/>
              </a:lnSpc>
            </a:pPr>
            <a:endParaRPr lang="en-US" sz="3179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306"/>
              </a:lnSpc>
            </a:pPr>
            <a:r>
              <a:rPr lang="en-US" sz="3179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FROM Trips</a:t>
            </a:r>
          </a:p>
          <a:p>
            <a:pPr>
              <a:lnSpc>
                <a:spcPts val="3306"/>
              </a:lnSpc>
            </a:pPr>
            <a:endParaRPr lang="en-US" sz="3179" b="1" dirty="0">
              <a:solidFill>
                <a:srgbClr val="96AE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>
              <a:lnSpc>
                <a:spcPts val="3306"/>
              </a:lnSpc>
            </a:pPr>
            <a:r>
              <a:rPr lang="en-US" sz="3179" b="1" dirty="0" smtClean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GROUP </a:t>
            </a:r>
            <a:r>
              <a:rPr lang="en-US" sz="3179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BY </a:t>
            </a:r>
            <a:r>
              <a:rPr lang="en-US" sz="3179" b="1" dirty="0" err="1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route_id</a:t>
            </a:r>
            <a:r>
              <a:rPr lang="en-US" sz="3179" b="1" dirty="0">
                <a:solidFill>
                  <a:srgbClr val="96AE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42043" y="723900"/>
            <a:ext cx="11450157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04"/>
              </a:lnSpc>
              <a:spcBef>
                <a:spcPct val="0"/>
              </a:spcBef>
            </a:pPr>
            <a:r>
              <a:rPr lang="en-US" sz="3600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7</a:t>
            </a:r>
            <a:r>
              <a:rPr lang="en-US" sz="3600" b="1" dirty="0" smtClean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 </a:t>
            </a:r>
            <a:r>
              <a:rPr lang="en-US" sz="3600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Rank Routes Based on Average Feedback</a:t>
            </a:r>
            <a:r>
              <a:rPr lang="en-US" sz="2217" b="1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587494" y="1409700"/>
            <a:ext cx="1826568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QUERY 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84863" y="2760962"/>
            <a:ext cx="1566642" cy="42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4"/>
              </a:lnSpc>
              <a:spcBef>
                <a:spcPct val="0"/>
              </a:spcBef>
            </a:pPr>
            <a:r>
              <a:rPr lang="en-US" sz="2617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RESULT 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678</Words>
  <Application>Microsoft Office PowerPoint</Application>
  <PresentationFormat>Custom</PresentationFormat>
  <Paragraphs>182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Canva Sans Bold</vt:lpstr>
      <vt:lpstr>Inter</vt:lpstr>
      <vt:lpstr>Open Sauce</vt:lpstr>
      <vt:lpstr>Open Sauce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Transport System</dc:title>
  <dc:creator>user</dc:creator>
  <cp:lastModifiedBy>user</cp:lastModifiedBy>
  <cp:revision>15</cp:revision>
  <dcterms:created xsi:type="dcterms:W3CDTF">2006-08-16T00:00:00Z</dcterms:created>
  <dcterms:modified xsi:type="dcterms:W3CDTF">2025-07-04T15:29:06Z</dcterms:modified>
  <dc:identifier>DAGqxmqbC98</dc:identifier>
</cp:coreProperties>
</file>

<file path=docProps/thumbnail.jpeg>
</file>